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532" r:id="rId2"/>
    <p:sldId id="3592" r:id="rId3"/>
    <p:sldId id="3539" r:id="rId4"/>
    <p:sldId id="3595" r:id="rId5"/>
    <p:sldId id="3546" r:id="rId6"/>
    <p:sldId id="3598" r:id="rId7"/>
    <p:sldId id="3571" r:id="rId8"/>
    <p:sldId id="3545" r:id="rId9"/>
    <p:sldId id="3596" r:id="rId10"/>
    <p:sldId id="3555" r:id="rId11"/>
    <p:sldId id="3597" r:id="rId12"/>
    <p:sldId id="35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3A93"/>
    <a:srgbClr val="0C7237"/>
    <a:srgbClr val="002B8B"/>
    <a:srgbClr val="C0AC13"/>
    <a:srgbClr val="163B5E"/>
    <a:srgbClr val="112D47"/>
    <a:srgbClr val="F6D707"/>
    <a:srgbClr val="E5C400"/>
    <a:srgbClr val="FFD7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25"/>
    <p:restoredTop sz="94830"/>
  </p:normalViewPr>
  <p:slideViewPr>
    <p:cSldViewPr snapToGrid="0" snapToObjects="1">
      <p:cViewPr varScale="1">
        <p:scale>
          <a:sx n="78" d="100"/>
          <a:sy n="78" d="100"/>
        </p:scale>
        <p:origin x="2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D262DA-FFE9-4435-968F-4AEF8844C454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01B84D0-6C9A-497C-8726-8685600B9FB6}">
      <dgm:prSet custT="1"/>
      <dgm:spPr/>
      <dgm:t>
        <a:bodyPr/>
        <a:lstStyle/>
        <a:p>
          <a:r>
            <a:rPr lang="en-US" sz="2600" b="1"/>
            <a:t>KPAC: getting it started</a:t>
          </a:r>
          <a:endParaRPr lang="en-US" sz="2600" dirty="0"/>
        </a:p>
      </dgm:t>
    </dgm:pt>
    <dgm:pt modelId="{D87C2E27-3280-4BD5-866D-91B76681C915}" type="parTrans" cxnId="{58D89417-F876-4596-9415-B8453A343969}">
      <dgm:prSet/>
      <dgm:spPr/>
      <dgm:t>
        <a:bodyPr/>
        <a:lstStyle/>
        <a:p>
          <a:endParaRPr lang="en-US"/>
        </a:p>
      </dgm:t>
    </dgm:pt>
    <dgm:pt modelId="{F5AC6C90-5554-4172-9777-2F39FE7A26B5}" type="sibTrans" cxnId="{58D89417-F876-4596-9415-B8453A343969}">
      <dgm:prSet/>
      <dgm:spPr/>
      <dgm:t>
        <a:bodyPr/>
        <a:lstStyle/>
        <a:p>
          <a:endParaRPr lang="en-US"/>
        </a:p>
      </dgm:t>
    </dgm:pt>
    <dgm:pt modelId="{4E005261-4D2F-4F3D-9FF5-D30FA4CEEACB}">
      <dgm:prSet custT="1"/>
      <dgm:spPr/>
      <dgm:t>
        <a:bodyPr/>
        <a:lstStyle/>
        <a:p>
          <a:r>
            <a:rPr lang="en-US" sz="2600" b="1"/>
            <a:t>Next step: KPEC</a:t>
          </a:r>
          <a:endParaRPr lang="en-US" sz="2600"/>
        </a:p>
      </dgm:t>
    </dgm:pt>
    <dgm:pt modelId="{07A5DC16-4C0A-40FC-9EB9-0EF1D6582B6A}" type="parTrans" cxnId="{CC0FC7D3-1F33-4E70-BCCA-268A0EB4F27E}">
      <dgm:prSet/>
      <dgm:spPr/>
      <dgm:t>
        <a:bodyPr/>
        <a:lstStyle/>
        <a:p>
          <a:endParaRPr lang="en-US"/>
        </a:p>
      </dgm:t>
    </dgm:pt>
    <dgm:pt modelId="{9FBB66F5-FB57-4E8B-8B2F-2CA928759C21}" type="sibTrans" cxnId="{CC0FC7D3-1F33-4E70-BCCA-268A0EB4F27E}">
      <dgm:prSet/>
      <dgm:spPr/>
      <dgm:t>
        <a:bodyPr/>
        <a:lstStyle/>
        <a:p>
          <a:endParaRPr lang="en-US"/>
        </a:p>
      </dgm:t>
    </dgm:pt>
    <dgm:pt modelId="{A451E81C-339F-4986-BBFE-BEA14E9B8A31}">
      <dgm:prSet custT="1"/>
      <dgm:spPr/>
      <dgm:t>
        <a:bodyPr/>
        <a:lstStyle/>
        <a:p>
          <a:r>
            <a:rPr lang="en-US" sz="2600" b="1"/>
            <a:t>Third step: KPSEC</a:t>
          </a:r>
          <a:endParaRPr lang="en-US" sz="2600"/>
        </a:p>
      </dgm:t>
    </dgm:pt>
    <dgm:pt modelId="{EE0396BE-0E75-4B3C-9F4A-49EFB996B000}" type="parTrans" cxnId="{E6458AC7-8087-4AD2-B7DC-973363709CD1}">
      <dgm:prSet/>
      <dgm:spPr/>
      <dgm:t>
        <a:bodyPr/>
        <a:lstStyle/>
        <a:p>
          <a:endParaRPr lang="en-US"/>
        </a:p>
      </dgm:t>
    </dgm:pt>
    <dgm:pt modelId="{781BD7DA-4E22-4C67-860D-75BFF7036E6C}" type="sibTrans" cxnId="{E6458AC7-8087-4AD2-B7DC-973363709CD1}">
      <dgm:prSet/>
      <dgm:spPr/>
      <dgm:t>
        <a:bodyPr/>
        <a:lstStyle/>
        <a:p>
          <a:endParaRPr lang="en-US"/>
        </a:p>
      </dgm:t>
    </dgm:pt>
    <dgm:pt modelId="{B9D7E3E0-78C6-462A-87F2-BEE687A8937E}">
      <dgm:prSet custT="1"/>
      <dgm:spPr/>
      <dgm:t>
        <a:bodyPr/>
        <a:lstStyle/>
        <a:p>
          <a:r>
            <a:rPr lang="en-US" sz="2600" b="1"/>
            <a:t>Fourth step: Confederation/Federation</a:t>
          </a:r>
          <a:endParaRPr lang="en-US" sz="2600"/>
        </a:p>
      </dgm:t>
    </dgm:pt>
    <dgm:pt modelId="{9394678E-5443-4221-819E-B6F126465140}" type="parTrans" cxnId="{FC1D8A3A-24B1-43AA-80EB-DC1EEBAF04E9}">
      <dgm:prSet/>
      <dgm:spPr/>
      <dgm:t>
        <a:bodyPr/>
        <a:lstStyle/>
        <a:p>
          <a:endParaRPr lang="en-US"/>
        </a:p>
      </dgm:t>
    </dgm:pt>
    <dgm:pt modelId="{09942077-DB44-4E32-9DE4-121BE91351F3}" type="sibTrans" cxnId="{FC1D8A3A-24B1-43AA-80EB-DC1EEBAF04E9}">
      <dgm:prSet/>
      <dgm:spPr/>
      <dgm:t>
        <a:bodyPr/>
        <a:lstStyle/>
        <a:p>
          <a:endParaRPr lang="en-US"/>
        </a:p>
      </dgm:t>
    </dgm:pt>
    <dgm:pt modelId="{4777DD7F-47A0-4858-BBA0-F95A0BA57740}">
      <dgm:prSet custT="1"/>
      <dgm:spPr/>
      <dgm:t>
        <a:bodyPr/>
        <a:lstStyle/>
        <a:p>
          <a:r>
            <a:rPr lang="en-US" sz="2600" b="1"/>
            <a:t>Last step: Korea as a neutral, multi-connected state</a:t>
          </a:r>
          <a:endParaRPr lang="en-US" sz="2600"/>
        </a:p>
      </dgm:t>
    </dgm:pt>
    <dgm:pt modelId="{2680A9E3-3DEE-483C-A28D-199FE7BBFDC6}" type="parTrans" cxnId="{DB1DA3DC-B262-442B-B607-28BA3BD82C69}">
      <dgm:prSet/>
      <dgm:spPr/>
      <dgm:t>
        <a:bodyPr/>
        <a:lstStyle/>
        <a:p>
          <a:endParaRPr lang="en-US"/>
        </a:p>
      </dgm:t>
    </dgm:pt>
    <dgm:pt modelId="{59A2B87E-B78D-465A-B2E9-46A1141FCD07}" type="sibTrans" cxnId="{DB1DA3DC-B262-442B-B607-28BA3BD82C69}">
      <dgm:prSet/>
      <dgm:spPr/>
      <dgm:t>
        <a:bodyPr/>
        <a:lstStyle/>
        <a:p>
          <a:endParaRPr lang="en-US"/>
        </a:p>
      </dgm:t>
    </dgm:pt>
    <dgm:pt modelId="{BA3E2704-C729-C74C-B7C4-07525865AC56}" type="pres">
      <dgm:prSet presAssocID="{C5D262DA-FFE9-4435-968F-4AEF8844C454}" presName="outerComposite" presStyleCnt="0">
        <dgm:presLayoutVars>
          <dgm:chMax val="5"/>
          <dgm:dir/>
          <dgm:resizeHandles val="exact"/>
        </dgm:presLayoutVars>
      </dgm:prSet>
      <dgm:spPr/>
    </dgm:pt>
    <dgm:pt modelId="{280FE9DC-3BFD-7248-AF27-FCA8D7FF61FF}" type="pres">
      <dgm:prSet presAssocID="{C5D262DA-FFE9-4435-968F-4AEF8844C454}" presName="dummyMaxCanvas" presStyleCnt="0">
        <dgm:presLayoutVars/>
      </dgm:prSet>
      <dgm:spPr/>
    </dgm:pt>
    <dgm:pt modelId="{0EED75ED-C7F6-E344-B6D3-9DE38AC50199}" type="pres">
      <dgm:prSet presAssocID="{C5D262DA-FFE9-4435-968F-4AEF8844C454}" presName="FiveNodes_1" presStyleLbl="node1" presStyleIdx="0" presStyleCnt="5">
        <dgm:presLayoutVars>
          <dgm:bulletEnabled val="1"/>
        </dgm:presLayoutVars>
      </dgm:prSet>
      <dgm:spPr/>
    </dgm:pt>
    <dgm:pt modelId="{C6427616-669A-1744-AAE8-C6A10F73B1A3}" type="pres">
      <dgm:prSet presAssocID="{C5D262DA-FFE9-4435-968F-4AEF8844C454}" presName="FiveNodes_2" presStyleLbl="node1" presStyleIdx="1" presStyleCnt="5">
        <dgm:presLayoutVars>
          <dgm:bulletEnabled val="1"/>
        </dgm:presLayoutVars>
      </dgm:prSet>
      <dgm:spPr/>
    </dgm:pt>
    <dgm:pt modelId="{F2D170BC-FA00-7E4C-A448-4085640AF9F5}" type="pres">
      <dgm:prSet presAssocID="{C5D262DA-FFE9-4435-968F-4AEF8844C454}" presName="FiveNodes_3" presStyleLbl="node1" presStyleIdx="2" presStyleCnt="5">
        <dgm:presLayoutVars>
          <dgm:bulletEnabled val="1"/>
        </dgm:presLayoutVars>
      </dgm:prSet>
      <dgm:spPr/>
    </dgm:pt>
    <dgm:pt modelId="{DC197B28-2265-8041-9276-3FB5AA7C922F}" type="pres">
      <dgm:prSet presAssocID="{C5D262DA-FFE9-4435-968F-4AEF8844C454}" presName="FiveNodes_4" presStyleLbl="node1" presStyleIdx="3" presStyleCnt="5">
        <dgm:presLayoutVars>
          <dgm:bulletEnabled val="1"/>
        </dgm:presLayoutVars>
      </dgm:prSet>
      <dgm:spPr/>
    </dgm:pt>
    <dgm:pt modelId="{50E8E242-56FC-FA47-B6BB-C3CA19E1402C}" type="pres">
      <dgm:prSet presAssocID="{C5D262DA-FFE9-4435-968F-4AEF8844C454}" presName="FiveNodes_5" presStyleLbl="node1" presStyleIdx="4" presStyleCnt="5">
        <dgm:presLayoutVars>
          <dgm:bulletEnabled val="1"/>
        </dgm:presLayoutVars>
      </dgm:prSet>
      <dgm:spPr/>
    </dgm:pt>
    <dgm:pt modelId="{400A5F9C-0EBD-D540-820E-8F29CC417F60}" type="pres">
      <dgm:prSet presAssocID="{C5D262DA-FFE9-4435-968F-4AEF8844C454}" presName="FiveConn_1-2" presStyleLbl="fgAccFollowNode1" presStyleIdx="0" presStyleCnt="4">
        <dgm:presLayoutVars>
          <dgm:bulletEnabled val="1"/>
        </dgm:presLayoutVars>
      </dgm:prSet>
      <dgm:spPr/>
    </dgm:pt>
    <dgm:pt modelId="{477DA5B2-BB96-B847-A71C-3C52883AA5B1}" type="pres">
      <dgm:prSet presAssocID="{C5D262DA-FFE9-4435-968F-4AEF8844C454}" presName="FiveConn_2-3" presStyleLbl="fgAccFollowNode1" presStyleIdx="1" presStyleCnt="4">
        <dgm:presLayoutVars>
          <dgm:bulletEnabled val="1"/>
        </dgm:presLayoutVars>
      </dgm:prSet>
      <dgm:spPr/>
    </dgm:pt>
    <dgm:pt modelId="{E8EC5B09-F2A4-BF49-A57D-5B46FC8BF0FB}" type="pres">
      <dgm:prSet presAssocID="{C5D262DA-FFE9-4435-968F-4AEF8844C454}" presName="FiveConn_3-4" presStyleLbl="fgAccFollowNode1" presStyleIdx="2" presStyleCnt="4">
        <dgm:presLayoutVars>
          <dgm:bulletEnabled val="1"/>
        </dgm:presLayoutVars>
      </dgm:prSet>
      <dgm:spPr/>
    </dgm:pt>
    <dgm:pt modelId="{B4C0F03A-CF2C-9D43-AF8B-C80A82BA50D3}" type="pres">
      <dgm:prSet presAssocID="{C5D262DA-FFE9-4435-968F-4AEF8844C454}" presName="FiveConn_4-5" presStyleLbl="fgAccFollowNode1" presStyleIdx="3" presStyleCnt="4">
        <dgm:presLayoutVars>
          <dgm:bulletEnabled val="1"/>
        </dgm:presLayoutVars>
      </dgm:prSet>
      <dgm:spPr/>
    </dgm:pt>
    <dgm:pt modelId="{EB97538D-C0A3-044B-9B25-B67F9853F0BF}" type="pres">
      <dgm:prSet presAssocID="{C5D262DA-FFE9-4435-968F-4AEF8844C454}" presName="FiveNodes_1_text" presStyleLbl="node1" presStyleIdx="4" presStyleCnt="5">
        <dgm:presLayoutVars>
          <dgm:bulletEnabled val="1"/>
        </dgm:presLayoutVars>
      </dgm:prSet>
      <dgm:spPr/>
    </dgm:pt>
    <dgm:pt modelId="{B1DF8DCD-470A-3943-ADF7-564CD5A5DDDD}" type="pres">
      <dgm:prSet presAssocID="{C5D262DA-FFE9-4435-968F-4AEF8844C454}" presName="FiveNodes_2_text" presStyleLbl="node1" presStyleIdx="4" presStyleCnt="5">
        <dgm:presLayoutVars>
          <dgm:bulletEnabled val="1"/>
        </dgm:presLayoutVars>
      </dgm:prSet>
      <dgm:spPr/>
    </dgm:pt>
    <dgm:pt modelId="{6AAA1BBE-E4BA-5B46-9A5F-F8C7B60EEE7B}" type="pres">
      <dgm:prSet presAssocID="{C5D262DA-FFE9-4435-968F-4AEF8844C454}" presName="FiveNodes_3_text" presStyleLbl="node1" presStyleIdx="4" presStyleCnt="5">
        <dgm:presLayoutVars>
          <dgm:bulletEnabled val="1"/>
        </dgm:presLayoutVars>
      </dgm:prSet>
      <dgm:spPr/>
    </dgm:pt>
    <dgm:pt modelId="{A839AF64-FA56-E345-8FB8-DB36AD66C0D8}" type="pres">
      <dgm:prSet presAssocID="{C5D262DA-FFE9-4435-968F-4AEF8844C454}" presName="FiveNodes_4_text" presStyleLbl="node1" presStyleIdx="4" presStyleCnt="5">
        <dgm:presLayoutVars>
          <dgm:bulletEnabled val="1"/>
        </dgm:presLayoutVars>
      </dgm:prSet>
      <dgm:spPr/>
    </dgm:pt>
    <dgm:pt modelId="{94559CAE-D736-B446-AC5D-62FD98472DA8}" type="pres">
      <dgm:prSet presAssocID="{C5D262DA-FFE9-4435-968F-4AEF8844C454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3AE7EC10-9981-A945-A333-6BFBCC75BE18}" type="presOf" srcId="{A451E81C-339F-4986-BBFE-BEA14E9B8A31}" destId="{6AAA1BBE-E4BA-5B46-9A5F-F8C7B60EEE7B}" srcOrd="1" destOrd="0" presId="urn:microsoft.com/office/officeart/2005/8/layout/vProcess5"/>
    <dgm:cxn modelId="{58D89417-F876-4596-9415-B8453A343969}" srcId="{C5D262DA-FFE9-4435-968F-4AEF8844C454}" destId="{401B84D0-6C9A-497C-8726-8685600B9FB6}" srcOrd="0" destOrd="0" parTransId="{D87C2E27-3280-4BD5-866D-91B76681C915}" sibTransId="{F5AC6C90-5554-4172-9777-2F39FE7A26B5}"/>
    <dgm:cxn modelId="{31AB9B30-B2B6-B742-8059-A9D963127D93}" type="presOf" srcId="{B9D7E3E0-78C6-462A-87F2-BEE687A8937E}" destId="{DC197B28-2265-8041-9276-3FB5AA7C922F}" srcOrd="0" destOrd="0" presId="urn:microsoft.com/office/officeart/2005/8/layout/vProcess5"/>
    <dgm:cxn modelId="{5CACA933-AE25-0845-8636-08A769773B4A}" type="presOf" srcId="{4777DD7F-47A0-4858-BBA0-F95A0BA57740}" destId="{50E8E242-56FC-FA47-B6BB-C3CA19E1402C}" srcOrd="0" destOrd="0" presId="urn:microsoft.com/office/officeart/2005/8/layout/vProcess5"/>
    <dgm:cxn modelId="{FC1D8A3A-24B1-43AA-80EB-DC1EEBAF04E9}" srcId="{C5D262DA-FFE9-4435-968F-4AEF8844C454}" destId="{B9D7E3E0-78C6-462A-87F2-BEE687A8937E}" srcOrd="3" destOrd="0" parTransId="{9394678E-5443-4221-819E-B6F126465140}" sibTransId="{09942077-DB44-4E32-9DE4-121BE91351F3}"/>
    <dgm:cxn modelId="{3C147B42-40CD-9046-BEAE-DB001772CBE8}" type="presOf" srcId="{4E005261-4D2F-4F3D-9FF5-D30FA4CEEACB}" destId="{C6427616-669A-1744-AAE8-C6A10F73B1A3}" srcOrd="0" destOrd="0" presId="urn:microsoft.com/office/officeart/2005/8/layout/vProcess5"/>
    <dgm:cxn modelId="{090E8864-6296-4F47-9C9D-8D43780E2D9D}" type="presOf" srcId="{B9D7E3E0-78C6-462A-87F2-BEE687A8937E}" destId="{A839AF64-FA56-E345-8FB8-DB36AD66C0D8}" srcOrd="1" destOrd="0" presId="urn:microsoft.com/office/officeart/2005/8/layout/vProcess5"/>
    <dgm:cxn modelId="{5CA78D4B-131F-FD49-8326-66769462D72F}" type="presOf" srcId="{9FBB66F5-FB57-4E8B-8B2F-2CA928759C21}" destId="{477DA5B2-BB96-B847-A71C-3C52883AA5B1}" srcOrd="0" destOrd="0" presId="urn:microsoft.com/office/officeart/2005/8/layout/vProcess5"/>
    <dgm:cxn modelId="{CC68814C-E591-FE46-9714-83B905C2620B}" type="presOf" srcId="{09942077-DB44-4E32-9DE4-121BE91351F3}" destId="{B4C0F03A-CF2C-9D43-AF8B-C80A82BA50D3}" srcOrd="0" destOrd="0" presId="urn:microsoft.com/office/officeart/2005/8/layout/vProcess5"/>
    <dgm:cxn modelId="{375EF875-3572-154E-BE5B-6F58B5F1FF60}" type="presOf" srcId="{4777DD7F-47A0-4858-BBA0-F95A0BA57740}" destId="{94559CAE-D736-B446-AC5D-62FD98472DA8}" srcOrd="1" destOrd="0" presId="urn:microsoft.com/office/officeart/2005/8/layout/vProcess5"/>
    <dgm:cxn modelId="{B68FFE75-CB39-7547-944D-AC0156EE49E0}" type="presOf" srcId="{401B84D0-6C9A-497C-8726-8685600B9FB6}" destId="{EB97538D-C0A3-044B-9B25-B67F9853F0BF}" srcOrd="1" destOrd="0" presId="urn:microsoft.com/office/officeart/2005/8/layout/vProcess5"/>
    <dgm:cxn modelId="{B0872777-5323-D349-A0FF-5DEA9515E16F}" type="presOf" srcId="{A451E81C-339F-4986-BBFE-BEA14E9B8A31}" destId="{F2D170BC-FA00-7E4C-A448-4085640AF9F5}" srcOrd="0" destOrd="0" presId="urn:microsoft.com/office/officeart/2005/8/layout/vProcess5"/>
    <dgm:cxn modelId="{F54EA55A-19B5-3642-9299-9DBE5E6AF65B}" type="presOf" srcId="{781BD7DA-4E22-4C67-860D-75BFF7036E6C}" destId="{E8EC5B09-F2A4-BF49-A57D-5B46FC8BF0FB}" srcOrd="0" destOrd="0" presId="urn:microsoft.com/office/officeart/2005/8/layout/vProcess5"/>
    <dgm:cxn modelId="{07A82495-6777-C142-96DB-39F4E6665E8C}" type="presOf" srcId="{4E005261-4D2F-4F3D-9FF5-D30FA4CEEACB}" destId="{B1DF8DCD-470A-3943-ADF7-564CD5A5DDDD}" srcOrd="1" destOrd="0" presId="urn:microsoft.com/office/officeart/2005/8/layout/vProcess5"/>
    <dgm:cxn modelId="{E6458AC7-8087-4AD2-B7DC-973363709CD1}" srcId="{C5D262DA-FFE9-4435-968F-4AEF8844C454}" destId="{A451E81C-339F-4986-BBFE-BEA14E9B8A31}" srcOrd="2" destOrd="0" parTransId="{EE0396BE-0E75-4B3C-9F4A-49EFB996B000}" sibTransId="{781BD7DA-4E22-4C67-860D-75BFF7036E6C}"/>
    <dgm:cxn modelId="{CC0FC7D3-1F33-4E70-BCCA-268A0EB4F27E}" srcId="{C5D262DA-FFE9-4435-968F-4AEF8844C454}" destId="{4E005261-4D2F-4F3D-9FF5-D30FA4CEEACB}" srcOrd="1" destOrd="0" parTransId="{07A5DC16-4C0A-40FC-9EB9-0EF1D6582B6A}" sibTransId="{9FBB66F5-FB57-4E8B-8B2F-2CA928759C21}"/>
    <dgm:cxn modelId="{DB1DA3DC-B262-442B-B607-28BA3BD82C69}" srcId="{C5D262DA-FFE9-4435-968F-4AEF8844C454}" destId="{4777DD7F-47A0-4858-BBA0-F95A0BA57740}" srcOrd="4" destOrd="0" parTransId="{2680A9E3-3DEE-483C-A28D-199FE7BBFDC6}" sibTransId="{59A2B87E-B78D-465A-B2E9-46A1141FCD07}"/>
    <dgm:cxn modelId="{066C82F3-744A-E34E-84B3-79906E17A624}" type="presOf" srcId="{401B84D0-6C9A-497C-8726-8685600B9FB6}" destId="{0EED75ED-C7F6-E344-B6D3-9DE38AC50199}" srcOrd="0" destOrd="0" presId="urn:microsoft.com/office/officeart/2005/8/layout/vProcess5"/>
    <dgm:cxn modelId="{819B72F5-E4C2-7C49-8533-74DD008241B2}" type="presOf" srcId="{C5D262DA-FFE9-4435-968F-4AEF8844C454}" destId="{BA3E2704-C729-C74C-B7C4-07525865AC56}" srcOrd="0" destOrd="0" presId="urn:microsoft.com/office/officeart/2005/8/layout/vProcess5"/>
    <dgm:cxn modelId="{BB5BA2F6-2970-EA49-A4DA-9276DB917AE8}" type="presOf" srcId="{F5AC6C90-5554-4172-9777-2F39FE7A26B5}" destId="{400A5F9C-0EBD-D540-820E-8F29CC417F60}" srcOrd="0" destOrd="0" presId="urn:microsoft.com/office/officeart/2005/8/layout/vProcess5"/>
    <dgm:cxn modelId="{355E086B-9D3E-DA41-9F1F-104E01DE3F0C}" type="presParOf" srcId="{BA3E2704-C729-C74C-B7C4-07525865AC56}" destId="{280FE9DC-3BFD-7248-AF27-FCA8D7FF61FF}" srcOrd="0" destOrd="0" presId="urn:microsoft.com/office/officeart/2005/8/layout/vProcess5"/>
    <dgm:cxn modelId="{52A2009B-6185-DE4B-A3AF-D0419F7E606F}" type="presParOf" srcId="{BA3E2704-C729-C74C-B7C4-07525865AC56}" destId="{0EED75ED-C7F6-E344-B6D3-9DE38AC50199}" srcOrd="1" destOrd="0" presId="urn:microsoft.com/office/officeart/2005/8/layout/vProcess5"/>
    <dgm:cxn modelId="{90A2B42C-0619-E44D-B52C-604BEBE1FBD7}" type="presParOf" srcId="{BA3E2704-C729-C74C-B7C4-07525865AC56}" destId="{C6427616-669A-1744-AAE8-C6A10F73B1A3}" srcOrd="2" destOrd="0" presId="urn:microsoft.com/office/officeart/2005/8/layout/vProcess5"/>
    <dgm:cxn modelId="{EDB3857C-647F-2345-A171-706CC8C5C198}" type="presParOf" srcId="{BA3E2704-C729-C74C-B7C4-07525865AC56}" destId="{F2D170BC-FA00-7E4C-A448-4085640AF9F5}" srcOrd="3" destOrd="0" presId="urn:microsoft.com/office/officeart/2005/8/layout/vProcess5"/>
    <dgm:cxn modelId="{957712C3-7814-2D4B-A31C-C2E99C45F13C}" type="presParOf" srcId="{BA3E2704-C729-C74C-B7C4-07525865AC56}" destId="{DC197B28-2265-8041-9276-3FB5AA7C922F}" srcOrd="4" destOrd="0" presId="urn:microsoft.com/office/officeart/2005/8/layout/vProcess5"/>
    <dgm:cxn modelId="{7417EA26-948A-F84E-85C2-5C95C3A83A3D}" type="presParOf" srcId="{BA3E2704-C729-C74C-B7C4-07525865AC56}" destId="{50E8E242-56FC-FA47-B6BB-C3CA19E1402C}" srcOrd="5" destOrd="0" presId="urn:microsoft.com/office/officeart/2005/8/layout/vProcess5"/>
    <dgm:cxn modelId="{ABB8C33E-2915-644D-ADDA-86A53BB8DF73}" type="presParOf" srcId="{BA3E2704-C729-C74C-B7C4-07525865AC56}" destId="{400A5F9C-0EBD-D540-820E-8F29CC417F60}" srcOrd="6" destOrd="0" presId="urn:microsoft.com/office/officeart/2005/8/layout/vProcess5"/>
    <dgm:cxn modelId="{28805760-4072-7042-AA94-EDCE81BE9A67}" type="presParOf" srcId="{BA3E2704-C729-C74C-B7C4-07525865AC56}" destId="{477DA5B2-BB96-B847-A71C-3C52883AA5B1}" srcOrd="7" destOrd="0" presId="urn:microsoft.com/office/officeart/2005/8/layout/vProcess5"/>
    <dgm:cxn modelId="{FED8DBDF-752D-3E45-ACF8-C336D7A9BC23}" type="presParOf" srcId="{BA3E2704-C729-C74C-B7C4-07525865AC56}" destId="{E8EC5B09-F2A4-BF49-A57D-5B46FC8BF0FB}" srcOrd="8" destOrd="0" presId="urn:microsoft.com/office/officeart/2005/8/layout/vProcess5"/>
    <dgm:cxn modelId="{5EC7E1E5-C093-D34E-84FD-9348D276C476}" type="presParOf" srcId="{BA3E2704-C729-C74C-B7C4-07525865AC56}" destId="{B4C0F03A-CF2C-9D43-AF8B-C80A82BA50D3}" srcOrd="9" destOrd="0" presId="urn:microsoft.com/office/officeart/2005/8/layout/vProcess5"/>
    <dgm:cxn modelId="{9378D6D7-0F46-0D4D-8484-1A5D538A3AF1}" type="presParOf" srcId="{BA3E2704-C729-C74C-B7C4-07525865AC56}" destId="{EB97538D-C0A3-044B-9B25-B67F9853F0BF}" srcOrd="10" destOrd="0" presId="urn:microsoft.com/office/officeart/2005/8/layout/vProcess5"/>
    <dgm:cxn modelId="{2906BC3E-5B84-6749-90E9-1A66E9B68BD9}" type="presParOf" srcId="{BA3E2704-C729-C74C-B7C4-07525865AC56}" destId="{B1DF8DCD-470A-3943-ADF7-564CD5A5DDDD}" srcOrd="11" destOrd="0" presId="urn:microsoft.com/office/officeart/2005/8/layout/vProcess5"/>
    <dgm:cxn modelId="{40096A35-B39B-6D49-B216-543A9E3C9BBA}" type="presParOf" srcId="{BA3E2704-C729-C74C-B7C4-07525865AC56}" destId="{6AAA1BBE-E4BA-5B46-9A5F-F8C7B60EEE7B}" srcOrd="12" destOrd="0" presId="urn:microsoft.com/office/officeart/2005/8/layout/vProcess5"/>
    <dgm:cxn modelId="{E3FED77F-52D9-7541-BD05-9F415F4EB1EE}" type="presParOf" srcId="{BA3E2704-C729-C74C-B7C4-07525865AC56}" destId="{A839AF64-FA56-E345-8FB8-DB36AD66C0D8}" srcOrd="13" destOrd="0" presId="urn:microsoft.com/office/officeart/2005/8/layout/vProcess5"/>
    <dgm:cxn modelId="{3D523E73-983C-6A45-BF0A-09379E7C97DE}" type="presParOf" srcId="{BA3E2704-C729-C74C-B7C4-07525865AC56}" destId="{94559CAE-D736-B446-AC5D-62FD98472DA8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D75ED-C7F6-E344-B6D3-9DE38AC50199}">
      <dsp:nvSpPr>
        <dsp:cNvPr id="0" name=""/>
        <dsp:cNvSpPr/>
      </dsp:nvSpPr>
      <dsp:spPr>
        <a:xfrm>
          <a:off x="0" y="0"/>
          <a:ext cx="8642334" cy="8816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KPAC: getting it started</a:t>
          </a:r>
          <a:endParaRPr lang="en-US" sz="2600" kern="1200" dirty="0"/>
        </a:p>
      </dsp:txBody>
      <dsp:txXfrm>
        <a:off x="25822" y="25822"/>
        <a:ext cx="7587844" cy="829978"/>
      </dsp:txXfrm>
    </dsp:sp>
    <dsp:sp modelId="{C6427616-669A-1744-AAE8-C6A10F73B1A3}">
      <dsp:nvSpPr>
        <dsp:cNvPr id="0" name=""/>
        <dsp:cNvSpPr/>
      </dsp:nvSpPr>
      <dsp:spPr>
        <a:xfrm>
          <a:off x="645369" y="1004070"/>
          <a:ext cx="8642334" cy="881622"/>
        </a:xfrm>
        <a:prstGeom prst="roundRect">
          <a:avLst>
            <a:gd name="adj" fmla="val 10000"/>
          </a:avLst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Next step: KPEC</a:t>
          </a:r>
          <a:endParaRPr lang="en-US" sz="2600" kern="1200"/>
        </a:p>
      </dsp:txBody>
      <dsp:txXfrm>
        <a:off x="671191" y="1029892"/>
        <a:ext cx="7372266" cy="829978"/>
      </dsp:txXfrm>
    </dsp:sp>
    <dsp:sp modelId="{F2D170BC-FA00-7E4C-A448-4085640AF9F5}">
      <dsp:nvSpPr>
        <dsp:cNvPr id="0" name=""/>
        <dsp:cNvSpPr/>
      </dsp:nvSpPr>
      <dsp:spPr>
        <a:xfrm>
          <a:off x="1290738" y="2008140"/>
          <a:ext cx="8642334" cy="881622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Third step: KPSEC</a:t>
          </a:r>
          <a:endParaRPr lang="en-US" sz="2600" kern="1200"/>
        </a:p>
      </dsp:txBody>
      <dsp:txXfrm>
        <a:off x="1316560" y="2033962"/>
        <a:ext cx="7372266" cy="829978"/>
      </dsp:txXfrm>
    </dsp:sp>
    <dsp:sp modelId="{DC197B28-2265-8041-9276-3FB5AA7C922F}">
      <dsp:nvSpPr>
        <dsp:cNvPr id="0" name=""/>
        <dsp:cNvSpPr/>
      </dsp:nvSpPr>
      <dsp:spPr>
        <a:xfrm>
          <a:off x="1936107" y="3012210"/>
          <a:ext cx="8642334" cy="881622"/>
        </a:xfrm>
        <a:prstGeom prst="roundRect">
          <a:avLst>
            <a:gd name="adj" fmla="val 10000"/>
          </a:avLst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Fourth step: Confederation/Federation</a:t>
          </a:r>
          <a:endParaRPr lang="en-US" sz="2600" kern="1200"/>
        </a:p>
      </dsp:txBody>
      <dsp:txXfrm>
        <a:off x="1961929" y="3038032"/>
        <a:ext cx="7372266" cy="829978"/>
      </dsp:txXfrm>
    </dsp:sp>
    <dsp:sp modelId="{50E8E242-56FC-FA47-B6BB-C3CA19E1402C}">
      <dsp:nvSpPr>
        <dsp:cNvPr id="0" name=""/>
        <dsp:cNvSpPr/>
      </dsp:nvSpPr>
      <dsp:spPr>
        <a:xfrm>
          <a:off x="2581476" y="4016281"/>
          <a:ext cx="8642334" cy="881622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Last step: Korea as a neutral, multi-connected state</a:t>
          </a:r>
          <a:endParaRPr lang="en-US" sz="2600" kern="1200"/>
        </a:p>
      </dsp:txBody>
      <dsp:txXfrm>
        <a:off x="2607298" y="4042103"/>
        <a:ext cx="7372266" cy="829978"/>
      </dsp:txXfrm>
    </dsp:sp>
    <dsp:sp modelId="{400A5F9C-0EBD-D540-820E-8F29CC417F60}">
      <dsp:nvSpPr>
        <dsp:cNvPr id="0" name=""/>
        <dsp:cNvSpPr/>
      </dsp:nvSpPr>
      <dsp:spPr>
        <a:xfrm>
          <a:off x="8069279" y="644074"/>
          <a:ext cx="573054" cy="57305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8198216" y="644074"/>
        <a:ext cx="315180" cy="431223"/>
      </dsp:txXfrm>
    </dsp:sp>
    <dsp:sp modelId="{477DA5B2-BB96-B847-A71C-3C52883AA5B1}">
      <dsp:nvSpPr>
        <dsp:cNvPr id="0" name=""/>
        <dsp:cNvSpPr/>
      </dsp:nvSpPr>
      <dsp:spPr>
        <a:xfrm>
          <a:off x="8714648" y="1648144"/>
          <a:ext cx="573054" cy="57305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8843585" y="1648144"/>
        <a:ext cx="315180" cy="431223"/>
      </dsp:txXfrm>
    </dsp:sp>
    <dsp:sp modelId="{E8EC5B09-F2A4-BF49-A57D-5B46FC8BF0FB}">
      <dsp:nvSpPr>
        <dsp:cNvPr id="0" name=""/>
        <dsp:cNvSpPr/>
      </dsp:nvSpPr>
      <dsp:spPr>
        <a:xfrm>
          <a:off x="9360017" y="2637521"/>
          <a:ext cx="573054" cy="57305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9488954" y="2637521"/>
        <a:ext cx="315180" cy="431223"/>
      </dsp:txXfrm>
    </dsp:sp>
    <dsp:sp modelId="{B4C0F03A-CF2C-9D43-AF8B-C80A82BA50D3}">
      <dsp:nvSpPr>
        <dsp:cNvPr id="0" name=""/>
        <dsp:cNvSpPr/>
      </dsp:nvSpPr>
      <dsp:spPr>
        <a:xfrm>
          <a:off x="10005387" y="3651387"/>
          <a:ext cx="573054" cy="57305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10134324" y="3651387"/>
        <a:ext cx="315180" cy="4312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5D689-1074-404E-8060-DF45242FF9BD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B004C-0730-B44D-AA7D-F709A8761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6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151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311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587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549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412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181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Avoids a zero-sum game between DRPK and ROK. the question is ‘is there a viable alternative, or even something better than Capitalism and Socialism?’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CB004C-0730-B44D-AA7D-F709A876190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88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719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562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F7472-968B-1647-A0EF-9B530073A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C2FB1F-B8AF-2C49-9C05-1785E1A35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B7ECA-4BAE-1943-A0BA-1750FB463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39646-9D64-5140-A1D9-C691319EF6F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55733-B32A-124A-8C12-C5E4EF4A1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2D074-1316-4C4D-816E-15CDA45F6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EF7C-B397-7940-848B-42B40F1BF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3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974BA-2295-F741-9F4D-9FAB1713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E54970-332C-DD47-8C11-A8A63EE95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F6054-343F-FA4F-94EE-FA390F021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39646-9D64-5140-A1D9-C691319EF6F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50655-F9C0-5940-A616-9A2C7675E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5D6DD-3AB0-1244-A016-9620598A8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EF7C-B397-7940-848B-42B40F1BF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2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FABAAF-BC3D-BF41-8338-C4AA82BBF8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F0BC9D-73E2-DD4D-AB3B-98F447F582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9841E-4534-D94F-A9A7-320E317BB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39646-9D64-5140-A1D9-C691319EF6F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40B7F-536A-744C-AB1D-AE115298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A7EDF-2D54-3B4E-A453-8AC4AEB51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EF7C-B397-7940-848B-42B40F1BF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98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Main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Заголовок 1">
            <a:extLst>
              <a:ext uri="{FF2B5EF4-FFF2-40B4-BE49-F238E27FC236}">
                <a16:creationId xmlns:a16="http://schemas.microsoft.com/office/drawing/2014/main" id="{9BBE0B44-7CE7-FF4E-910E-8108239425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0856" y="1053012"/>
            <a:ext cx="4051847" cy="1331993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121907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820589" algn="l"/>
              </a:tabLst>
              <a:defRPr lang="ru-RU" sz="4000" b="1" i="0" kern="1200" spc="0" baseline="0" dirty="0">
                <a:solidFill>
                  <a:schemeClr val="tx2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NAME YOUR TOP SLIDE</a:t>
            </a:r>
            <a:endParaRPr lang="ru-RU" dirty="0"/>
          </a:p>
        </p:txBody>
      </p:sp>
      <p:sp>
        <p:nvSpPr>
          <p:cNvPr id="26" name="Текст 3">
            <a:extLst>
              <a:ext uri="{FF2B5EF4-FFF2-40B4-BE49-F238E27FC236}">
                <a16:creationId xmlns:a16="http://schemas.microsoft.com/office/drawing/2014/main" id="{5A46628C-5AEB-C34E-83BE-D77A4BC9B46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0856" y="2637006"/>
            <a:ext cx="4051847" cy="2503512"/>
          </a:xfrm>
          <a:prstGeom prst="rect">
            <a:avLst/>
          </a:prstGeom>
        </p:spPr>
        <p:txBody>
          <a:bodyPr/>
          <a:lstStyle>
            <a:lvl1pPr algn="l">
              <a:lnSpc>
                <a:spcPct val="120000"/>
              </a:lnSpc>
              <a:spcBef>
                <a:spcPts val="636"/>
              </a:spcBef>
              <a:defRPr lang="en-US" sz="1400" b="0" i="0" baseline="0" dirty="0">
                <a:solidFill>
                  <a:schemeClr val="tx2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</p:spTree>
    <p:extLst>
      <p:ext uri="{BB962C8B-B14F-4D97-AF65-F5344CB8AC3E}">
        <p14:creationId xmlns:p14="http://schemas.microsoft.com/office/powerpoint/2010/main" val="369931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22B33-C321-114F-BB2B-A5D0343A8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FC61C-C0D0-B44D-B200-311652AAC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0F585-EB37-1745-86EA-0632C8D44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39646-9D64-5140-A1D9-C691319EF6F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49BEB-6F51-C542-A025-39EB67CC7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6FAB8-2C38-B34D-A4A4-EBB5A84ED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EF7C-B397-7940-848B-42B40F1BF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1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BB539-0746-9047-80E9-DAD863B9B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1EEE74-F0C1-624A-B13B-76056D6EB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9BB57-CDE4-6248-967C-338965A0F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39646-9D64-5140-A1D9-C691319EF6F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113F7-3A92-084C-869D-6C5854059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4AF84-661E-7B41-BD74-1FB164FA3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EF7C-B397-7940-848B-42B40F1BF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34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6BDB8-0D69-9C43-A74D-DEE8F248F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F9D65-75D5-A74E-A7DD-9AF4C898F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319E02-815A-7A4C-B7D7-5976EEF44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A7CD63-987F-0144-BF17-1EB18D0B1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39646-9D64-5140-A1D9-C691319EF6F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328ABA-5F55-CA40-B41A-51CFC7B61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83A321-1D4B-6346-BF9D-3303B1BC7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EF7C-B397-7940-848B-42B40F1BF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74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F9631-9A65-484B-99F7-10AF56CA3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87C1A-E835-814E-ADCC-B3FB418D2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0DA16-8F1B-CF45-B9C7-87CC3EDE1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AD60F-042D-F144-B247-A6316D80CE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DF2B65-D389-4B49-A205-C10447DA35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98D56-1890-9F43-A9B1-F103943AA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39646-9D64-5140-A1D9-C691319EF6F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C383A6-61DA-3547-81D6-C22DAAAF7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F321F5-2D8A-9B4D-8B7F-63FF5A30C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EF7C-B397-7940-848B-42B40F1BF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8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557BC-88E7-EC43-A5E4-0C762D5E9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8351DD-3555-FA45-92A1-F2AC7F1F9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39646-9D64-5140-A1D9-C691319EF6F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56955-90A7-B941-AC5D-F9634EA0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0C1E1F-A55B-654F-B399-F2731EB04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EF7C-B397-7940-848B-42B40F1BF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8A7394-1FCC-E743-8E26-513F63A0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39646-9D64-5140-A1D9-C691319EF6F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12B0FD-DDDE-0D45-8AE8-D84E1B682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9BDED4-CF50-2448-9964-F0A567095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EF7C-B397-7940-848B-42B40F1BF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6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0F9B8-14AE-554A-9936-43D6655C8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B0E01-FB98-C148-8622-039B92081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8D7EF-FFB4-744C-ACB7-FD54688D9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2825B8-3C81-5148-BA0B-3DB2F7AC0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39646-9D64-5140-A1D9-C691319EF6F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156FE3-B75B-C24E-A1AD-7B9D71760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736374-B53E-AD4C-99F7-56F717ACF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EF7C-B397-7940-848B-42B40F1BF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3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47D2C-9A28-464D-A7DA-A39B960F8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E26B0E-05D7-FA46-A630-602F47F738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5DF182-73F5-D649-A3AA-504D41436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3F693-9E02-894D-92B4-087CFEF40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39646-9D64-5140-A1D9-C691319EF6F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96E9EE-B1F4-9747-A365-23EE4A699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116E9-812A-A84C-92B5-6DC9386DE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BEF7C-B397-7940-848B-42B40F1BF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9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6A213E-6AF5-D543-93DE-35DEDE6DF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0E2CD-0E61-014F-BF16-B0A0ECAD3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2F6CC-1EEE-3F42-8F86-C8F1F2093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39646-9D64-5140-A1D9-C691319EF6F9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52F87-550D-6A4E-8DF3-4C4CB29005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28E07-1E96-B34D-925E-52BDAAE299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BEF7C-B397-7940-848B-42B40F1BF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2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4" name="Picture 39">
            <a:extLst>
              <a:ext uri="{FF2B5EF4-FFF2-40B4-BE49-F238E27FC236}">
                <a16:creationId xmlns:a16="http://schemas.microsoft.com/office/drawing/2014/main" id="{69C2952F-7224-E70D-B35E-874155C8BF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00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Заголовок 15">
            <a:extLst>
              <a:ext uri="{FF2B5EF4-FFF2-40B4-BE49-F238E27FC236}">
                <a16:creationId xmlns:a16="http://schemas.microsoft.com/office/drawing/2014/main" id="{0072B5E1-9710-2A4E-96FB-28961B4D0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0" y="1122363"/>
            <a:ext cx="8254540" cy="19530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No Other Way to Peace in Korea? </a:t>
            </a:r>
            <a:b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 practical path to reunification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B9B808-BA3E-FEFB-B5C2-03A446D432B7}"/>
              </a:ext>
            </a:extLst>
          </p:cNvPr>
          <p:cNvSpPr/>
          <p:nvPr/>
        </p:nvSpPr>
        <p:spPr>
          <a:xfrm>
            <a:off x="477979" y="3445512"/>
            <a:ext cx="5805988" cy="102053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tabLst>
                <a:tab pos="1820589" algn="l"/>
              </a:tabLst>
            </a:pPr>
            <a:r>
              <a:rPr lang="en-NZ" sz="2600" b="1" dirty="0">
                <a:latin typeface="+mj-lt"/>
                <a:ea typeface="+mj-ea"/>
                <a:cs typeface="Calibri" panose="020F0502020204030204" pitchFamily="34" charset="0"/>
              </a:rPr>
              <a:t>Dr Michael Schluter CBE</a:t>
            </a:r>
            <a:endParaRPr lang="en-NZ" sz="2600" b="1" i="1" dirty="0">
              <a:latin typeface="+mj-lt"/>
              <a:ea typeface="+mj-ea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tabLst>
                <a:tab pos="1820589" algn="l"/>
              </a:tabLst>
            </a:pPr>
            <a:r>
              <a:rPr lang="en-NZ" sz="2600" b="1" i="1" dirty="0">
                <a:latin typeface="+mj-lt"/>
                <a:ea typeface="+mj-ea"/>
                <a:cs typeface="Calibri" panose="020F0502020204030204" pitchFamily="34" charset="0"/>
              </a:rPr>
              <a:t>President and Chief Executive of RPI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37B636A-791F-2C21-C5A4-6A943A0AC083}"/>
              </a:ext>
            </a:extLst>
          </p:cNvPr>
          <p:cNvSpPr/>
          <p:nvPr/>
        </p:nvSpPr>
        <p:spPr>
          <a:xfrm>
            <a:off x="477979" y="4836132"/>
            <a:ext cx="3312687" cy="38318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tabLst>
                <a:tab pos="1820589" algn="l"/>
              </a:tabLst>
            </a:pPr>
            <a:r>
              <a:rPr lang="en-NZ" sz="2100" b="1" dirty="0">
                <a:latin typeface="+mj-lt"/>
                <a:ea typeface="+mj-ea"/>
                <a:cs typeface="Calibri" panose="020F0502020204030204" pitchFamily="34" charset="0"/>
              </a:rPr>
              <a:t>RPI Book launch in London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D484C7-9EA5-33D9-B07F-00864988254D}"/>
              </a:ext>
            </a:extLst>
          </p:cNvPr>
          <p:cNvSpPr/>
          <p:nvPr/>
        </p:nvSpPr>
        <p:spPr>
          <a:xfrm>
            <a:off x="477979" y="5429278"/>
            <a:ext cx="3312687" cy="38318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tabLst>
                <a:tab pos="1820589" algn="l"/>
              </a:tabLst>
            </a:pPr>
            <a:r>
              <a:rPr lang="en-NZ" sz="2100" b="1" dirty="0">
                <a:latin typeface="+mj-lt"/>
                <a:ea typeface="+mj-ea"/>
                <a:cs typeface="Calibri" panose="020F0502020204030204" pitchFamily="34" charset="0"/>
              </a:rPr>
              <a:t>23</a:t>
            </a:r>
            <a:r>
              <a:rPr lang="en-NZ" sz="2100" b="1" baseline="30000" dirty="0">
                <a:latin typeface="+mj-lt"/>
                <a:ea typeface="+mj-ea"/>
                <a:cs typeface="Calibri" panose="020F0502020204030204" pitchFamily="34" charset="0"/>
              </a:rPr>
              <a:t>rd</a:t>
            </a:r>
            <a:r>
              <a:rPr lang="en-NZ" sz="2100" b="1" dirty="0">
                <a:latin typeface="+mj-lt"/>
                <a:ea typeface="+mj-ea"/>
                <a:cs typeface="Calibri" panose="020F0502020204030204" pitchFamily="34" charset="0"/>
              </a:rPr>
              <a:t> February 2023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BAB9D1C-15F4-E98D-C4BF-1F7C1B22C39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07" t="-5572" r="46701"/>
          <a:stretch/>
        </p:blipFill>
        <p:spPr>
          <a:xfrm>
            <a:off x="563323" y="6032505"/>
            <a:ext cx="2021233" cy="740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899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6132C10-DD0A-6326-CC0D-8D3D1AD0DF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</a:blip>
          <a:srcRect t="29687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3C92EC-B498-4762-0E12-51D25C57EFE9}"/>
              </a:ext>
            </a:extLst>
          </p:cNvPr>
          <p:cNvSpPr txBox="1"/>
          <p:nvPr/>
        </p:nvSpPr>
        <p:spPr>
          <a:xfrm>
            <a:off x="466165" y="328037"/>
            <a:ext cx="10515600" cy="1133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>
                <a:tab pos="1820589" algn="l"/>
              </a:tabLst>
              <a:defRPr/>
            </a:pPr>
            <a:r>
              <a:rPr lang="en-US" sz="52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Structure of the book</a:t>
            </a:r>
            <a:endParaRPr lang="en-US" sz="52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extBox 4">
            <a:extLst>
              <a:ext uri="{FF2B5EF4-FFF2-40B4-BE49-F238E27FC236}">
                <a16:creationId xmlns:a16="http://schemas.microsoft.com/office/drawing/2014/main" id="{8B120544-62DA-BE14-176D-98D827B7FB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7115640"/>
              </p:ext>
            </p:extLst>
          </p:nvPr>
        </p:nvGraphicFramePr>
        <p:xfrm>
          <a:off x="466165" y="1789766"/>
          <a:ext cx="11223811" cy="4897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85471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!!BGRectangle">
            <a:extLst>
              <a:ext uri="{FF2B5EF4-FFF2-40B4-BE49-F238E27FC236}">
                <a16:creationId xmlns:a16="http://schemas.microsoft.com/office/drawing/2014/main" id="{9CC67894-1D18-43E0-B8E1-ECF37EB0D4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-6182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13E3398-4840-4DA1-B674-51AE569B2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Chart, scatter chart&#10;&#10;Description automatically generated">
            <a:extLst>
              <a:ext uri="{FF2B5EF4-FFF2-40B4-BE49-F238E27FC236}">
                <a16:creationId xmlns:a16="http://schemas.microsoft.com/office/drawing/2014/main" id="{298B2463-F71A-3316-30DE-24451513CC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300" b="970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3C92EC-B498-4762-0E12-51D25C57EFE9}"/>
              </a:ext>
            </a:extLst>
          </p:cNvPr>
          <p:cNvSpPr txBox="1"/>
          <p:nvPr/>
        </p:nvSpPr>
        <p:spPr>
          <a:xfrm>
            <a:off x="943276" y="712268"/>
            <a:ext cx="10410524" cy="1193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>
                <a:tab pos="1820589" algn="l"/>
              </a:tabLst>
              <a:defRPr/>
            </a:pPr>
            <a:r>
              <a:rPr lang="en-US" sz="44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Where next for RPI</a:t>
            </a:r>
          </a:p>
        </p:txBody>
      </p:sp>
      <p:sp>
        <p:nvSpPr>
          <p:cNvPr id="25" name="!!Line">
            <a:extLst>
              <a:ext uri="{FF2B5EF4-FFF2-40B4-BE49-F238E27FC236}">
                <a16:creationId xmlns:a16="http://schemas.microsoft.com/office/drawing/2014/main" id="{83306AB0-8BF5-43D5-B5E2-C53EA07838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826324"/>
            <a:ext cx="27432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2D94D0-BDE2-6520-FF23-8148D4B87492}"/>
              </a:ext>
            </a:extLst>
          </p:cNvPr>
          <p:cNvSpPr txBox="1"/>
          <p:nvPr/>
        </p:nvSpPr>
        <p:spPr>
          <a:xfrm>
            <a:off x="943276" y="2050181"/>
            <a:ext cx="10410524" cy="4126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3641907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</a:rPr>
              <a:t>Translation of the book into both Korean dialects</a:t>
            </a:r>
          </a:p>
          <a:p>
            <a:pPr marL="285750" indent="-2286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3641907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</a:rPr>
              <a:t>First meeting to discuss KPAC</a:t>
            </a:r>
          </a:p>
          <a:p>
            <a:pPr marL="285750" indent="-2286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3641907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</a:rPr>
              <a:t>Promote discussion groups (videos and questions) through university, churches </a:t>
            </a:r>
            <a:r>
              <a:rPr lang="en-US" sz="2400" b="1" dirty="0" err="1">
                <a:solidFill>
                  <a:srgbClr val="FFFFFF"/>
                </a:solidFill>
              </a:rPr>
              <a:t>etc</a:t>
            </a:r>
            <a:endParaRPr lang="en-US" sz="2400" b="1" dirty="0">
              <a:solidFill>
                <a:srgbClr val="FFFFFF"/>
              </a:solidFill>
            </a:endParaRPr>
          </a:p>
          <a:p>
            <a:pPr marL="285750" indent="-2286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3641907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</a:rPr>
              <a:t>Funding through a Korea Peace Bond</a:t>
            </a:r>
          </a:p>
          <a:p>
            <a:pPr marL="285750" indent="-2286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3641907" algn="l"/>
              </a:tabLst>
              <a:defRPr/>
            </a:pPr>
            <a:r>
              <a:rPr lang="en-US" sz="2400" b="1" dirty="0">
                <a:solidFill>
                  <a:srgbClr val="FFFFFF"/>
                </a:solidFill>
              </a:rPr>
              <a:t>Encourage renewed prayer</a:t>
            </a:r>
          </a:p>
        </p:txBody>
      </p:sp>
    </p:spTree>
    <p:extLst>
      <p:ext uri="{BB962C8B-B14F-4D97-AF65-F5344CB8AC3E}">
        <p14:creationId xmlns:p14="http://schemas.microsoft.com/office/powerpoint/2010/main" val="3862945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4" name="Rectangle 83">
            <a:extLst>
              <a:ext uri="{FF2B5EF4-FFF2-40B4-BE49-F238E27FC236}">
                <a16:creationId xmlns:a16="http://schemas.microsoft.com/office/drawing/2014/main" id="{DF05ACD0-FF4A-4F8F-B5C5-6A4EBD0D1B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4C9AFA28-B5ED-4346-9AF7-68A157F16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3C92EC-B498-4762-0E12-51D25C57EFE9}"/>
              </a:ext>
            </a:extLst>
          </p:cNvPr>
          <p:cNvSpPr txBox="1"/>
          <p:nvPr/>
        </p:nvSpPr>
        <p:spPr>
          <a:xfrm>
            <a:off x="685800" y="1380564"/>
            <a:ext cx="6485965" cy="23462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>
                <a:tab pos="1820589" algn="l"/>
              </a:tabLst>
              <a:defRPr/>
            </a:pPr>
            <a:r>
              <a:rPr lang="en-US" sz="4400" b="1" kern="1200" dirty="0">
                <a:solidFill>
                  <a:srgbClr val="595959"/>
                </a:solidFill>
                <a:latin typeface="+mj-lt"/>
                <a:ea typeface="+mj-ea"/>
                <a:cs typeface="+mj-cs"/>
              </a:rPr>
              <a:t>Comments and questions</a:t>
            </a:r>
          </a:p>
        </p:txBody>
      </p:sp>
      <p:pic>
        <p:nvPicPr>
          <p:cNvPr id="50" name="Graphic 49" descr="Help">
            <a:extLst>
              <a:ext uri="{FF2B5EF4-FFF2-40B4-BE49-F238E27FC236}">
                <a16:creationId xmlns:a16="http://schemas.microsoft.com/office/drawing/2014/main" id="{7684622C-32A5-ADF0-0B6D-89AA36C43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10935" y="1419785"/>
            <a:ext cx="4018430" cy="401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720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!!Rectangle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8" name="Picture 46" descr="Chart, scatter chart&#10;&#10;Description automatically generated">
            <a:extLst>
              <a:ext uri="{FF2B5EF4-FFF2-40B4-BE49-F238E27FC236}">
                <a16:creationId xmlns:a16="http://schemas.microsoft.com/office/drawing/2014/main" id="{D50603FC-32C7-4E0F-E1B6-FDC163758E7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t="6936" b="18064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38" name="Заголовок 15">
            <a:extLst>
              <a:ext uri="{FF2B5EF4-FFF2-40B4-BE49-F238E27FC236}">
                <a16:creationId xmlns:a16="http://schemas.microsoft.com/office/drawing/2014/main" id="{0072B5E1-9710-2A4E-96FB-28961B4D0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5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Introducing RPI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Заголовок 15">
            <a:extLst>
              <a:ext uri="{FF2B5EF4-FFF2-40B4-BE49-F238E27FC236}">
                <a16:creationId xmlns:a16="http://schemas.microsoft.com/office/drawing/2014/main" id="{985783A1-5124-DA4E-9CF1-0C0A54DB8888}"/>
              </a:ext>
            </a:extLst>
          </p:cNvPr>
          <p:cNvSpPr txBox="1">
            <a:spLocks/>
          </p:cNvSpPr>
          <p:nvPr/>
        </p:nvSpPr>
        <p:spPr>
          <a:xfrm>
            <a:off x="841248" y="3502152"/>
            <a:ext cx="10506456" cy="2670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243864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907" algn="l"/>
              </a:tabLst>
              <a:defRPr lang="ru-RU" sz="8001" b="1" i="0" kern="1200" spc="0" baseline="0" dirty="0">
                <a:solidFill>
                  <a:schemeClr val="tx2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Base: Geneva and Cambridge</a:t>
            </a:r>
          </a:p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Track 2: South Africa, Rwanda, Sudan and Ukraine</a:t>
            </a:r>
          </a:p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Special focus: Relational Connectivity</a:t>
            </a:r>
          </a:p>
        </p:txBody>
      </p:sp>
    </p:spTree>
    <p:extLst>
      <p:ext uri="{BB962C8B-B14F-4D97-AF65-F5344CB8AC3E}">
        <p14:creationId xmlns:p14="http://schemas.microsoft.com/office/powerpoint/2010/main" val="2741370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!!Rectangle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7936BE-515B-8189-B218-17B2F1BDC2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t="29687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38" name="Заголовок 15">
            <a:extLst>
              <a:ext uri="{FF2B5EF4-FFF2-40B4-BE49-F238E27FC236}">
                <a16:creationId xmlns:a16="http://schemas.microsoft.com/office/drawing/2014/main" id="{0072B5E1-9710-2A4E-96FB-28961B4D0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50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Why Peace in Korea is urgent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Заголовок 15">
            <a:extLst>
              <a:ext uri="{FF2B5EF4-FFF2-40B4-BE49-F238E27FC236}">
                <a16:creationId xmlns:a16="http://schemas.microsoft.com/office/drawing/2014/main" id="{985783A1-5124-DA4E-9CF1-0C0A54DB8888}"/>
              </a:ext>
            </a:extLst>
          </p:cNvPr>
          <p:cNvSpPr txBox="1">
            <a:spLocks/>
          </p:cNvSpPr>
          <p:nvPr/>
        </p:nvSpPr>
        <p:spPr>
          <a:xfrm>
            <a:off x="841248" y="3502152"/>
            <a:ext cx="10506456" cy="2670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243864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907" algn="l"/>
              </a:tabLst>
              <a:defRPr lang="ru-RU" sz="8001" b="1" i="0" kern="1200" spc="0" baseline="0" dirty="0">
                <a:solidFill>
                  <a:schemeClr val="tx2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Danger of Skirmishes between the two Koreas</a:t>
            </a:r>
          </a:p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Danger of the DMZ becoming the front line of US/China cold war</a:t>
            </a:r>
          </a:p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Continuing suffering of the Korean people</a:t>
            </a:r>
          </a:p>
        </p:txBody>
      </p:sp>
    </p:spTree>
    <p:extLst>
      <p:ext uri="{BB962C8B-B14F-4D97-AF65-F5344CB8AC3E}">
        <p14:creationId xmlns:p14="http://schemas.microsoft.com/office/powerpoint/2010/main" val="2523046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!!Rectangle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E41E05-A4D1-585F-6A38-CC41C9F7D9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t="29687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38" name="Заголовок 15">
            <a:extLst>
              <a:ext uri="{FF2B5EF4-FFF2-40B4-BE49-F238E27FC236}">
                <a16:creationId xmlns:a16="http://schemas.microsoft.com/office/drawing/2014/main" id="{0072B5E1-9710-2A4E-96FB-28961B4D0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50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Where to start the peace process?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Заголовок 15">
            <a:extLst>
              <a:ext uri="{FF2B5EF4-FFF2-40B4-BE49-F238E27FC236}">
                <a16:creationId xmlns:a16="http://schemas.microsoft.com/office/drawing/2014/main" id="{985783A1-5124-DA4E-9CF1-0C0A54DB8888}"/>
              </a:ext>
            </a:extLst>
          </p:cNvPr>
          <p:cNvSpPr txBox="1">
            <a:spLocks/>
          </p:cNvSpPr>
          <p:nvPr/>
        </p:nvSpPr>
        <p:spPr>
          <a:xfrm>
            <a:off x="841248" y="3502152"/>
            <a:ext cx="10960608" cy="2670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243864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907" algn="l"/>
              </a:tabLst>
              <a:defRPr lang="ru-RU" sz="8001" b="1" i="0" kern="1200" spc="0" baseline="0" dirty="0">
                <a:solidFill>
                  <a:schemeClr val="tx2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marL="285750" indent="-228600" defTabSz="914400">
              <a:lnSpc>
                <a:spcPct val="9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Focus first on DPRK/ROK relationship</a:t>
            </a:r>
          </a:p>
          <a:p>
            <a:pPr marL="285750" indent="-228600" defTabSz="914400">
              <a:lnSpc>
                <a:spcPct val="9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ROK the route to heal DPRK/US relationship</a:t>
            </a:r>
          </a:p>
          <a:p>
            <a:pPr marL="285750" indent="-228600" defTabSz="914400">
              <a:lnSpc>
                <a:spcPct val="9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Denuclearisation</a:t>
            </a: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DPRK impossible without reunification of the Peninsula</a:t>
            </a:r>
          </a:p>
        </p:txBody>
      </p:sp>
    </p:spTree>
    <p:extLst>
      <p:ext uri="{BB962C8B-B14F-4D97-AF65-F5344CB8AC3E}">
        <p14:creationId xmlns:p14="http://schemas.microsoft.com/office/powerpoint/2010/main" val="136280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" name="!!Rectangle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7188EB-0247-075F-BCA9-E071C09C4E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t="29687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38" name="Заголовок 15">
            <a:extLst>
              <a:ext uri="{FF2B5EF4-FFF2-40B4-BE49-F238E27FC236}">
                <a16:creationId xmlns:a16="http://schemas.microsoft.com/office/drawing/2014/main" id="{0072B5E1-9710-2A4E-96FB-28961B4D0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5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Overview of relationship between two Korea since 1953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Заголовок 15">
            <a:extLst>
              <a:ext uri="{FF2B5EF4-FFF2-40B4-BE49-F238E27FC236}">
                <a16:creationId xmlns:a16="http://schemas.microsoft.com/office/drawing/2014/main" id="{985783A1-5124-DA4E-9CF1-0C0A54DB8888}"/>
              </a:ext>
            </a:extLst>
          </p:cNvPr>
          <p:cNvSpPr txBox="1">
            <a:spLocks/>
          </p:cNvSpPr>
          <p:nvPr/>
        </p:nvSpPr>
        <p:spPr>
          <a:xfrm>
            <a:off x="841248" y="3259490"/>
            <a:ext cx="10506456" cy="3458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243864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907" algn="l"/>
              </a:tabLst>
              <a:defRPr lang="ru-RU" sz="8001" b="1" i="0" kern="1200" spc="0" baseline="0" dirty="0">
                <a:solidFill>
                  <a:schemeClr val="tx2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1970 talks</a:t>
            </a:r>
          </a:p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1994 talks</a:t>
            </a:r>
          </a:p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2002 Sunshine Policy</a:t>
            </a:r>
          </a:p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2004-2013 </a:t>
            </a: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Kaesong Industrial Complex</a:t>
            </a:r>
          </a:p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Since 2014, no new major initiative</a:t>
            </a:r>
          </a:p>
        </p:txBody>
      </p:sp>
    </p:spTree>
    <p:extLst>
      <p:ext uri="{BB962C8B-B14F-4D97-AF65-F5344CB8AC3E}">
        <p14:creationId xmlns:p14="http://schemas.microsoft.com/office/powerpoint/2010/main" val="1600776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" name="!!Rectangle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7188EB-0247-075F-BCA9-E071C09C4E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t="29687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38" name="Заголовок 15">
            <a:extLst>
              <a:ext uri="{FF2B5EF4-FFF2-40B4-BE49-F238E27FC236}">
                <a16:creationId xmlns:a16="http://schemas.microsoft.com/office/drawing/2014/main" id="{0072B5E1-9710-2A4E-96FB-28961B4D0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5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Reunification on what basis?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Заголовок 15">
            <a:extLst>
              <a:ext uri="{FF2B5EF4-FFF2-40B4-BE49-F238E27FC236}">
                <a16:creationId xmlns:a16="http://schemas.microsoft.com/office/drawing/2014/main" id="{985783A1-5124-DA4E-9CF1-0C0A54DB8888}"/>
              </a:ext>
            </a:extLst>
          </p:cNvPr>
          <p:cNvSpPr txBox="1">
            <a:spLocks/>
          </p:cNvSpPr>
          <p:nvPr/>
        </p:nvSpPr>
        <p:spPr>
          <a:xfrm>
            <a:off x="841248" y="3502152"/>
            <a:ext cx="10506456" cy="3059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243864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907" algn="l"/>
              </a:tabLst>
              <a:defRPr lang="ru-RU" sz="8001" b="1" i="0" kern="1200" spc="0" baseline="0" dirty="0">
                <a:solidFill>
                  <a:schemeClr val="tx2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marL="285750" indent="-228600" defTabSz="914400">
              <a:lnSpc>
                <a:spcPct val="9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DPRK or ROK implode</a:t>
            </a:r>
          </a:p>
          <a:p>
            <a:pPr marL="285750" indent="-228600" defTabSz="914400">
              <a:lnSpc>
                <a:spcPct val="9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Capitalism or Socialism</a:t>
            </a:r>
          </a:p>
          <a:p>
            <a:pPr marL="285750" indent="-228600" defTabSz="914400">
              <a:lnSpc>
                <a:spcPct val="9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How to get it started </a:t>
            </a:r>
          </a:p>
        </p:txBody>
      </p:sp>
    </p:spTree>
    <p:extLst>
      <p:ext uri="{BB962C8B-B14F-4D97-AF65-F5344CB8AC3E}">
        <p14:creationId xmlns:p14="http://schemas.microsoft.com/office/powerpoint/2010/main" val="5884213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D62CA69-FD1E-126A-173F-C82898D68119}"/>
              </a:ext>
            </a:extLst>
          </p:cNvPr>
          <p:cNvSpPr txBox="1"/>
          <p:nvPr/>
        </p:nvSpPr>
        <p:spPr>
          <a:xfrm>
            <a:off x="841248" y="179739"/>
            <a:ext cx="10509504" cy="20154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lnSpc>
                <a:spcPct val="160000"/>
              </a:lnSpc>
              <a:spcBef>
                <a:spcPct val="0"/>
              </a:spcBef>
              <a:spcAft>
                <a:spcPts val="600"/>
              </a:spcAft>
              <a:tabLst>
                <a:tab pos="1820589" algn="l"/>
              </a:tabLst>
              <a:defRPr/>
            </a:pPr>
            <a:r>
              <a:rPr lang="en-US" sz="4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Capitalism vs Socialism</a:t>
            </a:r>
          </a:p>
          <a:p>
            <a:pPr algn="ctr">
              <a:lnSpc>
                <a:spcPct val="160000"/>
              </a:lnSpc>
              <a:spcBef>
                <a:spcPct val="0"/>
              </a:spcBef>
              <a:spcAft>
                <a:spcPts val="600"/>
              </a:spcAft>
              <a:tabLst>
                <a:tab pos="1820589" algn="l"/>
              </a:tabLst>
              <a:defRPr/>
            </a:pPr>
            <a:r>
              <a:rPr lang="en-US" sz="2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Relational Thinking a genuine third way</a:t>
            </a:r>
            <a:r>
              <a:rPr lang="en-US" sz="33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endParaRPr lang="en-US" sz="31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29A246C-E536-2AB8-B1E2-2BA95D521414}"/>
              </a:ext>
            </a:extLst>
          </p:cNvPr>
          <p:cNvGrpSpPr/>
          <p:nvPr/>
        </p:nvGrpSpPr>
        <p:grpSpPr>
          <a:xfrm>
            <a:off x="851695" y="2454529"/>
            <a:ext cx="10479467" cy="4051338"/>
            <a:chOff x="1055972" y="1771051"/>
            <a:chExt cx="9851956" cy="3808741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CF56916-0B99-BD21-1C07-3202F8173A01}"/>
                </a:ext>
              </a:extLst>
            </p:cNvPr>
            <p:cNvSpPr txBox="1"/>
            <p:nvPr/>
          </p:nvSpPr>
          <p:spPr>
            <a:xfrm>
              <a:off x="1055972" y="1771051"/>
              <a:ext cx="3935250" cy="1030397"/>
            </a:xfrm>
            <a:prstGeom prst="rect">
              <a:avLst/>
            </a:prstGeom>
            <a:solidFill>
              <a:srgbClr val="002B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rm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NZ" sz="5000" b="1" dirty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Liberté</a:t>
              </a:r>
              <a:endParaRPr lang="en-US" sz="5000" b="1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99BE733-A6B5-6FF8-8291-68EF3E078685}"/>
                </a:ext>
              </a:extLst>
            </p:cNvPr>
            <p:cNvSpPr txBox="1"/>
            <p:nvPr/>
          </p:nvSpPr>
          <p:spPr>
            <a:xfrm>
              <a:off x="7123028" y="1771053"/>
              <a:ext cx="3784900" cy="1030397"/>
            </a:xfrm>
            <a:prstGeom prst="rect">
              <a:avLst/>
            </a:prstGeom>
            <a:solidFill>
              <a:srgbClr val="0C7237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rm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NZ" sz="5000" b="1" dirty="0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Égalité</a:t>
              </a:r>
              <a:endParaRPr lang="en-US" sz="5000" b="1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84A54C5-22E9-B068-5239-97ECCBE91F80}"/>
                </a:ext>
              </a:extLst>
            </p:cNvPr>
            <p:cNvSpPr txBox="1"/>
            <p:nvPr/>
          </p:nvSpPr>
          <p:spPr>
            <a:xfrm>
              <a:off x="3929798" y="4549395"/>
              <a:ext cx="4396293" cy="1030397"/>
            </a:xfrm>
            <a:prstGeom prst="rect">
              <a:avLst/>
            </a:prstGeom>
            <a:solidFill>
              <a:srgbClr val="843A93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rm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NZ" sz="5000" b="1" dirty="0" err="1">
                  <a:solidFill>
                    <a:schemeClr val="bg1"/>
                  </a:solidFill>
                  <a:latin typeface="Tahoma" charset="0"/>
                  <a:ea typeface="Tahoma" charset="0"/>
                  <a:cs typeface="Tahoma" charset="0"/>
                </a:rPr>
                <a:t>Fraternité</a:t>
              </a:r>
              <a:endParaRPr lang="en-US" sz="5000" b="1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66292CF-F293-82E4-C5C9-BA5EAEEFDF12}"/>
                </a:ext>
              </a:extLst>
            </p:cNvPr>
            <p:cNvCxnSpPr>
              <a:cxnSpLocks/>
              <a:stCxn id="17" idx="2"/>
            </p:cNvCxnSpPr>
            <p:nvPr/>
          </p:nvCxnSpPr>
          <p:spPr>
            <a:xfrm>
              <a:off x="3023597" y="2801448"/>
              <a:ext cx="2544263" cy="1605262"/>
            </a:xfrm>
            <a:prstGeom prst="line">
              <a:avLst/>
            </a:prstGeom>
            <a:ln w="44450">
              <a:prstDash val="sysDot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E194ACA-9CF5-15DD-1A86-DEBAED9BC5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77049" y="2658765"/>
              <a:ext cx="2304429" cy="1747945"/>
            </a:xfrm>
            <a:prstGeom prst="line">
              <a:avLst/>
            </a:prstGeom>
            <a:ln w="44450">
              <a:prstDash val="sysDot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67623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49">
            <a:extLst>
              <a:ext uri="{FF2B5EF4-FFF2-40B4-BE49-F238E27FC236}">
                <a16:creationId xmlns:a16="http://schemas.microsoft.com/office/drawing/2014/main" id="{1640B3DF-3C1C-49A7-8FA7-EE4A21CB0B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9" name="Rectangle 51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Заголовок 15">
            <a:extLst>
              <a:ext uri="{FF2B5EF4-FFF2-40B4-BE49-F238E27FC236}">
                <a16:creationId xmlns:a16="http://schemas.microsoft.com/office/drawing/2014/main" id="{0072B5E1-9710-2A4E-96FB-28961B4D0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103427" cy="35204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Challenges of writing the book</a:t>
            </a:r>
          </a:p>
        </p:txBody>
      </p:sp>
      <p:sp>
        <p:nvSpPr>
          <p:cNvPr id="60" name="Rectangle 53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969CDBC-C899-B56A-AF4E-6A8B74C48CC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15000"/>
          </a:blip>
          <a:srcRect t="29687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45" name="Заголовок 15">
            <a:extLst>
              <a:ext uri="{FF2B5EF4-FFF2-40B4-BE49-F238E27FC236}">
                <a16:creationId xmlns:a16="http://schemas.microsoft.com/office/drawing/2014/main" id="{985783A1-5124-DA4E-9CF1-0C0A54DB8888}"/>
              </a:ext>
            </a:extLst>
          </p:cNvPr>
          <p:cNvSpPr txBox="1">
            <a:spLocks/>
          </p:cNvSpPr>
          <p:nvPr/>
        </p:nvSpPr>
        <p:spPr>
          <a:xfrm>
            <a:off x="4358327" y="1709928"/>
            <a:ext cx="7690238" cy="40954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243864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907" algn="l"/>
              </a:tabLst>
              <a:defRPr lang="ru-RU" sz="8001" b="1" i="0" kern="1200" spc="0" baseline="0" dirty="0">
                <a:solidFill>
                  <a:schemeClr val="tx2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Identifying shared values for all Koreans</a:t>
            </a:r>
          </a:p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Identifying relational norms for each sector</a:t>
            </a:r>
          </a:p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Providing brief overview of sectors in DPRK and ROK</a:t>
            </a:r>
          </a:p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Identifying possible shared policy goals to bring about alignment</a:t>
            </a:r>
          </a:p>
        </p:txBody>
      </p:sp>
    </p:spTree>
    <p:extLst>
      <p:ext uri="{BB962C8B-B14F-4D97-AF65-F5344CB8AC3E}">
        <p14:creationId xmlns:p14="http://schemas.microsoft.com/office/powerpoint/2010/main" val="1828029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1640B3DF-3C1C-49A7-8FA7-EE4A21CB0B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Заголовок 15">
            <a:extLst>
              <a:ext uri="{FF2B5EF4-FFF2-40B4-BE49-F238E27FC236}">
                <a16:creationId xmlns:a16="http://schemas.microsoft.com/office/drawing/2014/main" id="{0072B5E1-9710-2A4E-96FB-28961B4D0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103427" cy="35204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Other research issues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FCF816-B682-E230-B4A7-4D8737BC651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15000"/>
          </a:blip>
          <a:srcRect t="29687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45" name="Заголовок 15">
            <a:extLst>
              <a:ext uri="{FF2B5EF4-FFF2-40B4-BE49-F238E27FC236}">
                <a16:creationId xmlns:a16="http://schemas.microsoft.com/office/drawing/2014/main" id="{985783A1-5124-DA4E-9CF1-0C0A54DB8888}"/>
              </a:ext>
            </a:extLst>
          </p:cNvPr>
          <p:cNvSpPr txBox="1">
            <a:spLocks/>
          </p:cNvSpPr>
          <p:nvPr/>
        </p:nvSpPr>
        <p:spPr>
          <a:xfrm>
            <a:off x="4358326" y="1709928"/>
            <a:ext cx="7833674" cy="40954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243864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907" algn="l"/>
              </a:tabLst>
              <a:defRPr lang="ru-RU" sz="8001" b="1" i="0" kern="1200" spc="0" baseline="0" dirty="0">
                <a:solidFill>
                  <a:schemeClr val="tx2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on Switzerland as case-study of a Confederal/ Federal state (Chapter 15)</a:t>
            </a:r>
          </a:p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Evaluating likely response of US, China, Russia, Japan</a:t>
            </a:r>
          </a:p>
          <a:p>
            <a:pPr marL="285750" indent="-228600" defTabSz="9144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Understanding the culture of forgiveness and reconciliation in East Asia</a:t>
            </a:r>
          </a:p>
        </p:txBody>
      </p:sp>
    </p:spTree>
    <p:extLst>
      <p:ext uri="{BB962C8B-B14F-4D97-AF65-F5344CB8AC3E}">
        <p14:creationId xmlns:p14="http://schemas.microsoft.com/office/powerpoint/2010/main" val="985989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5952</TotalTime>
  <Words>361</Words>
  <Application>Microsoft Office PowerPoint</Application>
  <PresentationFormat>Widescreen</PresentationFormat>
  <Paragraphs>64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Office Theme</vt:lpstr>
      <vt:lpstr>No Other Way to Peace in Korea?  A practical path to reunification</vt:lpstr>
      <vt:lpstr>Introducing RPI</vt:lpstr>
      <vt:lpstr>Why Peace in Korea is urgent</vt:lpstr>
      <vt:lpstr>Where to start the peace process?</vt:lpstr>
      <vt:lpstr>Overview of relationship between two Korea since 1953</vt:lpstr>
      <vt:lpstr>Reunification on what basis?</vt:lpstr>
      <vt:lpstr>PowerPoint Presentation</vt:lpstr>
      <vt:lpstr>Challenges of writing the book</vt:lpstr>
      <vt:lpstr>Other research issues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RPI</dc:title>
  <dc:creator>Steven Seo</dc:creator>
  <cp:lastModifiedBy>Prabhu Guptara</cp:lastModifiedBy>
  <cp:revision>425</cp:revision>
  <cp:lastPrinted>2022-04-22T10:33:28Z</cp:lastPrinted>
  <dcterms:created xsi:type="dcterms:W3CDTF">2021-05-26T09:45:33Z</dcterms:created>
  <dcterms:modified xsi:type="dcterms:W3CDTF">2023-02-24T14:56:55Z</dcterms:modified>
</cp:coreProperties>
</file>